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70" r:id="rId6"/>
    <p:sldId id="262" r:id="rId7"/>
    <p:sldId id="268" r:id="rId8"/>
    <p:sldId id="264" r:id="rId9"/>
    <p:sldId id="267" r:id="rId10"/>
    <p:sldId id="265" r:id="rId11"/>
    <p:sldId id="271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249266" y="3600484"/>
            <a:ext cx="3016644" cy="222022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lnSpc>
                <a:spcPct val="90000"/>
              </a:lnSpc>
              <a:spcBef>
                <a:spcPts val="749"/>
              </a:spcBef>
              <a:buFont typeface="Arial" charset="0"/>
              <a:buNone/>
              <a:defRPr sz="900" baseline="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200" dirty="0">
                <a:solidFill>
                  <a:srgbClr val="445469"/>
                </a:solidFill>
                <a:latin typeface="Helvetica Light" charset="0"/>
              </a:rPr>
              <a:t>Подзаголовок темы страницы</a:t>
            </a:r>
            <a:endParaRPr lang="en-US" altLang="ru-RU" sz="1200" dirty="0">
              <a:solidFill>
                <a:srgbClr val="445469"/>
              </a:solidFill>
              <a:latin typeface="Helvetica Light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49266" y="3221477"/>
            <a:ext cx="2904600" cy="307779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22" y="2398184"/>
            <a:ext cx="6992555" cy="347133"/>
          </a:xfrm>
          <a:prstGeom prst="rect">
            <a:avLst/>
          </a:prstGeom>
          <a:noFill/>
        </p:spPr>
        <p:txBody>
          <a:bodyPr wrap="square" lIns="68461" tIns="34231" rIns="68461" bIns="34231" rtlCol="0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Спасибо за внимание</a:t>
            </a:r>
            <a:r>
              <a:rPr lang="en-US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2E02B71-F3D6-48F2-9F73-DC91406C8E1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27714C8-22C9-426B-A241-D5742891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405996"/>
            <a:ext cx="3227852" cy="37872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2704723" y="2621019"/>
            <a:ext cx="6447180" cy="2530229"/>
          </a:xfrm>
          <a:custGeom>
            <a:avLst/>
            <a:gdLst>
              <a:gd name="connsiteX0" fmla="*/ 9 w 8653150"/>
              <a:gd name="connsiteY0" fmla="*/ 1298152 h 3398614"/>
              <a:gd name="connsiteX1" fmla="*/ 4326575 w 8653150"/>
              <a:gd name="connsiteY1" fmla="*/ 0 h 3398614"/>
              <a:gd name="connsiteX2" fmla="*/ 8653141 w 8653150"/>
              <a:gd name="connsiteY2" fmla="*/ 1298152 h 3398614"/>
              <a:gd name="connsiteX3" fmla="*/ 7000540 w 8653150"/>
              <a:gd name="connsiteY3" fmla="*/ 3398605 h 3398614"/>
              <a:gd name="connsiteX4" fmla="*/ 1652610 w 8653150"/>
              <a:gd name="connsiteY4" fmla="*/ 3398605 h 3398614"/>
              <a:gd name="connsiteX5" fmla="*/ 9 w 8653150"/>
              <a:gd name="connsiteY5" fmla="*/ 1298152 h 3398614"/>
              <a:gd name="connsiteX0" fmla="*/ 606505 w 7000531"/>
              <a:gd name="connsiteY0" fmla="*/ 61427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606505 w 7000531"/>
              <a:gd name="connsiteY5" fmla="*/ 614273 h 3398605"/>
              <a:gd name="connsiteX0" fmla="*/ 383668 w 7000531"/>
              <a:gd name="connsiteY0" fmla="*/ 65269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383668 w 7000531"/>
              <a:gd name="connsiteY5" fmla="*/ 652693 h 3398605"/>
              <a:gd name="connsiteX0" fmla="*/ 383668 w 7000531"/>
              <a:gd name="connsiteY0" fmla="*/ 673381 h 3419293"/>
              <a:gd name="connsiteX1" fmla="*/ 5036510 w 7000531"/>
              <a:gd name="connsiteY1" fmla="*/ 0 h 3419293"/>
              <a:gd name="connsiteX2" fmla="*/ 7000531 w 7000531"/>
              <a:gd name="connsiteY2" fmla="*/ 1318840 h 3419293"/>
              <a:gd name="connsiteX3" fmla="*/ 5347930 w 7000531"/>
              <a:gd name="connsiteY3" fmla="*/ 3419293 h 3419293"/>
              <a:gd name="connsiteX4" fmla="*/ 0 w 7000531"/>
              <a:gd name="connsiteY4" fmla="*/ 3419293 h 3419293"/>
              <a:gd name="connsiteX5" fmla="*/ 383668 w 7000531"/>
              <a:gd name="connsiteY5" fmla="*/ 673381 h 3419293"/>
              <a:gd name="connsiteX0" fmla="*/ 383668 w 6988119"/>
              <a:gd name="connsiteY0" fmla="*/ 673381 h 3419293"/>
              <a:gd name="connsiteX1" fmla="*/ 5036510 w 6988119"/>
              <a:gd name="connsiteY1" fmla="*/ 0 h 3419293"/>
              <a:gd name="connsiteX2" fmla="*/ 6988119 w 6988119"/>
              <a:gd name="connsiteY2" fmla="*/ 1509167 h 3419293"/>
              <a:gd name="connsiteX3" fmla="*/ 5347930 w 6988119"/>
              <a:gd name="connsiteY3" fmla="*/ 3419293 h 3419293"/>
              <a:gd name="connsiteX4" fmla="*/ 0 w 6988119"/>
              <a:gd name="connsiteY4" fmla="*/ 3419293 h 3419293"/>
              <a:gd name="connsiteX5" fmla="*/ 383668 w 6988119"/>
              <a:gd name="connsiteY5" fmla="*/ 673381 h 3419293"/>
              <a:gd name="connsiteX0" fmla="*/ 2026488 w 8630939"/>
              <a:gd name="connsiteY0" fmla="*/ 673381 h 3419293"/>
              <a:gd name="connsiteX1" fmla="*/ 6679330 w 8630939"/>
              <a:gd name="connsiteY1" fmla="*/ 0 h 3419293"/>
              <a:gd name="connsiteX2" fmla="*/ 8630939 w 8630939"/>
              <a:gd name="connsiteY2" fmla="*/ 1509167 h 3419293"/>
              <a:gd name="connsiteX3" fmla="*/ 6990750 w 8630939"/>
              <a:gd name="connsiteY3" fmla="*/ 3419293 h 3419293"/>
              <a:gd name="connsiteX4" fmla="*/ 0 w 8630939"/>
              <a:gd name="connsiteY4" fmla="*/ 3365049 h 3419293"/>
              <a:gd name="connsiteX5" fmla="*/ 2026488 w 8630939"/>
              <a:gd name="connsiteY5" fmla="*/ 673381 h 3419293"/>
              <a:gd name="connsiteX0" fmla="*/ 2026488 w 8630939"/>
              <a:gd name="connsiteY0" fmla="*/ 673381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2026488 w 8630939"/>
              <a:gd name="connsiteY5" fmla="*/ 673381 h 3365049"/>
              <a:gd name="connsiteX0" fmla="*/ 1989165 w 8630939"/>
              <a:gd name="connsiteY0" fmla="*/ 664050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1989165 w 8630939"/>
              <a:gd name="connsiteY5" fmla="*/ 664050 h 336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0939" h="3365049">
                <a:moveTo>
                  <a:pt x="1989165" y="664050"/>
                </a:moveTo>
                <a:lnTo>
                  <a:pt x="6679330" y="0"/>
                </a:lnTo>
                <a:lnTo>
                  <a:pt x="8630939" y="1509167"/>
                </a:lnTo>
                <a:lnTo>
                  <a:pt x="8625821" y="3357300"/>
                </a:lnTo>
                <a:lnTo>
                  <a:pt x="0" y="3365049"/>
                </a:lnTo>
                <a:lnTo>
                  <a:pt x="1989165" y="664050"/>
                </a:lnTo>
                <a:close/>
              </a:path>
            </a:pathLst>
          </a:custGeom>
        </p:spPr>
        <p:txBody>
          <a:bodyPr lIns="68461" tIns="34231" rIns="68461" bIns="34231"/>
          <a:lstStyle>
            <a:lvl1pPr marL="0" indent="0" algn="ctr">
              <a:buNone/>
              <a:defRPr sz="1200" baseline="-25000"/>
            </a:lvl1pPr>
          </a:lstStyle>
          <a:p>
            <a:r>
              <a:rPr lang="ru-RU" dirty="0"/>
              <a:t>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Рисунок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41132" y="1499243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 i="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/>
          </p:nvPr>
        </p:nvSpPr>
        <p:spPr>
          <a:xfrm>
            <a:off x="3281086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/>
          </p:nvPr>
        </p:nvSpPr>
        <p:spPr>
          <a:xfrm>
            <a:off x="6120795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297708"/>
            <a:ext cx="3227852" cy="48701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три колонки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684229" y="149924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666274" y="148887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>
          <a:xfrm>
            <a:off x="521769" y="1532665"/>
            <a:ext cx="2375235" cy="295670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10"/>
          </p:nvPr>
        </p:nvSpPr>
        <p:spPr>
          <a:xfrm>
            <a:off x="3322720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23751" y="3362553"/>
            <a:ext cx="2011182" cy="9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235"/>
              </a:lnSpc>
              <a:spcAft>
                <a:spcPts val="1123"/>
              </a:spcAft>
            </a:pPr>
            <a:r>
              <a:rPr lang="en-US" altLang="ru-RU" sz="900">
                <a:solidFill>
                  <a:schemeClr val="bg1"/>
                </a:solidFill>
              </a:rPr>
              <a:t>Lorem ipsum dolor sit amet, consectetur adipiscing elit. Nam viverra euismod odio, gravida pellentesque urna varius vitae. Sed dui lorem, adipiscing in adipiscing et, interdum nec metus. </a:t>
            </a:r>
          </a:p>
        </p:txBody>
      </p:sp>
      <p:sp>
        <p:nvSpPr>
          <p:cNvPr id="17" name="Shape 2784"/>
          <p:cNvSpPr/>
          <p:nvPr/>
        </p:nvSpPr>
        <p:spPr>
          <a:xfrm>
            <a:off x="1434864" y="2950738"/>
            <a:ext cx="369982" cy="34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6131878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352131"/>
            <a:ext cx="3442488" cy="433300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442488" cy="27096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фотоизображением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>
          <a:xfrm>
            <a:off x="6567173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5"/>
          </p:nvPr>
        </p:nvSpPr>
        <p:spPr>
          <a:xfrm>
            <a:off x="841352" y="3467424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3"/>
          </p:nvPr>
        </p:nvSpPr>
        <p:spPr>
          <a:xfrm>
            <a:off x="6713238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2"/>
          </p:nvPr>
        </p:nvSpPr>
        <p:spPr>
          <a:xfrm>
            <a:off x="4802390" y="1779301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1"/>
          </p:nvPr>
        </p:nvSpPr>
        <p:spPr>
          <a:xfrm>
            <a:off x="2908619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006777" y="1800046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6"/>
          </p:nvPr>
        </p:nvSpPr>
        <p:spPr>
          <a:xfrm>
            <a:off x="2743178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7"/>
          </p:nvPr>
        </p:nvSpPr>
        <p:spPr>
          <a:xfrm>
            <a:off x="4666275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6467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подписями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Фотоизображения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550"/>
          <p:cNvSpPr/>
          <p:nvPr/>
        </p:nvSpPr>
        <p:spPr>
          <a:xfrm>
            <a:off x="4551248" y="1802433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50"/>
          <p:cNvSpPr/>
          <p:nvPr/>
        </p:nvSpPr>
        <p:spPr>
          <a:xfrm>
            <a:off x="4551248" y="2657097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0000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50"/>
          <p:cNvSpPr/>
          <p:nvPr/>
        </p:nvSpPr>
        <p:spPr>
          <a:xfrm>
            <a:off x="4551248" y="3504598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Вместе с текстом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графики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5"/>
          </p:nvPr>
        </p:nvSpPr>
        <p:spPr>
          <a:xfrm>
            <a:off x="376467" y="1272298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 baseline="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Текст 21"/>
          <p:cNvSpPr>
            <a:spLocks noGrp="1"/>
          </p:cNvSpPr>
          <p:nvPr>
            <p:ph type="body" sz="quarter" idx="16"/>
          </p:nvPr>
        </p:nvSpPr>
        <p:spPr>
          <a:xfrm>
            <a:off x="4948522" y="1536265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7"/>
          </p:nvPr>
        </p:nvSpPr>
        <p:spPr>
          <a:xfrm>
            <a:off x="4948522" y="2409319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/>
          </p:nvPr>
        </p:nvSpPr>
        <p:spPr>
          <a:xfrm>
            <a:off x="4948522" y="327562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540"/>
          <p:cNvSpPr>
            <a:spLocks noChangeAspect="1"/>
          </p:cNvSpPr>
          <p:nvPr/>
        </p:nvSpPr>
        <p:spPr>
          <a:xfrm>
            <a:off x="611893" y="2026842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0"/>
          <p:cNvSpPr>
            <a:spLocks noChangeAspect="1"/>
          </p:cNvSpPr>
          <p:nvPr/>
        </p:nvSpPr>
        <p:spPr>
          <a:xfrm>
            <a:off x="611893" y="2905379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611893" y="3825695"/>
            <a:ext cx="296460" cy="29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графиков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5325045" y="1218732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 baseline="0"/>
            </a:lvl1pPr>
          </a:lstStyle>
          <a:p>
            <a:r>
              <a:rPr lang="ru-RU" dirty="0"/>
              <a:t>Вставка графика</a:t>
            </a:r>
          </a:p>
        </p:txBody>
      </p:sp>
      <p:sp>
        <p:nvSpPr>
          <p:cNvPr id="11" name="Текст 21"/>
          <p:cNvSpPr>
            <a:spLocks noGrp="1"/>
          </p:cNvSpPr>
          <p:nvPr>
            <p:ph type="body" sz="quarter" idx="16"/>
          </p:nvPr>
        </p:nvSpPr>
        <p:spPr>
          <a:xfrm>
            <a:off x="1075722" y="186788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17"/>
          </p:nvPr>
        </p:nvSpPr>
        <p:spPr>
          <a:xfrm>
            <a:off x="1075722" y="2740934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8"/>
          </p:nvPr>
        </p:nvSpPr>
        <p:spPr>
          <a:xfrm>
            <a:off x="1075722" y="3607236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583942" y="3793466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45%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708117" y="3342261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 dirty="0">
                <a:solidFill>
                  <a:schemeClr val="bg1"/>
                </a:solidFill>
              </a:rPr>
              <a:t>60%</a:t>
            </a:r>
            <a:endParaRPr lang="en-US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81213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84381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20%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2370491" y="4072783"/>
            <a:ext cx="852617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1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3540301" y="3733782"/>
            <a:ext cx="668854" cy="4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Потянуть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столбец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наверх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605797" y="4069202"/>
            <a:ext cx="852618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3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657636" y="4065621"/>
            <a:ext cx="851432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4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6967986" y="1945673"/>
            <a:ext cx="1755041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6967986" y="1371521"/>
            <a:ext cx="1755041" cy="5693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224124" y="1938511"/>
            <a:ext cx="1753855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tangle 39"/>
          <p:cNvSpPr/>
          <p:nvPr/>
        </p:nvSpPr>
        <p:spPr>
          <a:xfrm>
            <a:off x="224124" y="1364359"/>
            <a:ext cx="1753855" cy="5693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4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страницы</a:t>
            </a:r>
          </a:p>
        </p:txBody>
      </p:sp>
      <p:sp>
        <p:nvSpPr>
          <p:cNvPr id="4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инфографики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2370491" y="1371520"/>
            <a:ext cx="4138577" cy="3158436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1200" baseline="0"/>
            </a:lvl1pPr>
          </a:lstStyle>
          <a:p>
            <a:r>
              <a:rPr lang="ru-RU" dirty="0"/>
              <a:t>Вставить график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6" hasCustomPrompt="1"/>
          </p:nvPr>
        </p:nvSpPr>
        <p:spPr>
          <a:xfrm>
            <a:off x="430460" y="1488500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1"/>
          <p:cNvSpPr>
            <a:spLocks noGrp="1"/>
          </p:cNvSpPr>
          <p:nvPr>
            <p:ph type="body" sz="quarter" idx="17" hasCustomPrompt="1"/>
          </p:nvPr>
        </p:nvSpPr>
        <p:spPr>
          <a:xfrm>
            <a:off x="7200411" y="1486709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2548" y="2030312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  <p:sp>
        <p:nvSpPr>
          <p:cNvPr id="46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7065503" y="2042900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</p:spTree>
    <p:extLst>
      <p:ext uri="{BB962C8B-B14F-4D97-AF65-F5344CB8AC3E}">
        <p14:creationId xmlns:p14="http://schemas.microsoft.com/office/powerpoint/2010/main" val="32663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3" indent="-285693" algn="l" defTabSz="914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4" indent="-228555" algn="l" defTabSz="914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3" indent="-228555" algn="l" defTabSz="914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2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priem_v_mgsu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quarter" idx="10"/>
          </p:nvPr>
        </p:nvSpPr>
        <p:spPr>
          <a:xfrm>
            <a:off x="-180528" y="2067694"/>
            <a:ext cx="5256584" cy="22202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Управление развитием жилищного хозяйства и модернизацией коммунальной инфраструктуры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43558"/>
            <a:ext cx="4671804" cy="93610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38.04.10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 и коммунальная инфраструктура</a:t>
            </a:r>
          </a:p>
        </p:txBody>
      </p:sp>
      <p:pic>
        <p:nvPicPr>
          <p:cNvPr id="1026" name="Picture 2" descr="D:\Москва\Вузы\МГСУ ЛЮВ\Агитация\ЖКХ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631" y="753113"/>
            <a:ext cx="2378794" cy="189064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75806"/>
            <a:ext cx="2520280" cy="157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осква\Вузы\МГСУ ЛЮВ\Агитация\Экскурсия 22 января\Экскурсия 22 января\VG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075806"/>
            <a:ext cx="2596710" cy="1559780"/>
          </a:xfrm>
          <a:prstGeom prst="rect">
            <a:avLst/>
          </a:prstGeom>
          <a:noFill/>
        </p:spPr>
      </p:pic>
      <p:pic>
        <p:nvPicPr>
          <p:cNvPr id="1028" name="Picture 4" descr="D:\Москва\Вузы\МГСУ ЛЮВ\Агитация\Экскурсия 22 января\Экскурсия 22 января\IMG_98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0166" y="2769833"/>
            <a:ext cx="1872208" cy="1248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338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71550"/>
            <a:ext cx="5904656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Магистерская программа включает направления специализированной подготовки, раскрывающие следующие основные аспекты профессиональной деятельности: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управление государственным, муниципальным и частным жилищным фондом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организационно-экономического механизма развития предприятий ЖКХ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программ развития жилищного фонда и коммунальной инфраструктуры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нормативно-договорное обеспечение процессов управления жилищным фондом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управление реконструкцией, модернизацией и ремонтом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объектов ЖКХ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управление системой сбора и утилизации бытовых отходов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ЖКХ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реновация и благоустройство эксплуатируемых территорий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управление развитием городских дорог и территорий общего пользования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5725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Области знаний и профессиональные компетенции</a:t>
            </a:r>
          </a:p>
        </p:txBody>
      </p:sp>
      <p:pic>
        <p:nvPicPr>
          <p:cNvPr id="6146" name="Picture 2" descr="D:\Москва\Вузы\МГСУ ЛЮВ\Агитация\ЖКХ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87574"/>
            <a:ext cx="2560284" cy="144016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499742"/>
            <a:ext cx="2304182" cy="129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6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617354" y="3000629"/>
            <a:ext cx="514350" cy="50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376" y="3505078"/>
            <a:ext cx="3062187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P</a:t>
            </a:r>
            <a:r>
              <a:rPr lang="en-US" sz="240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riemkom@mgsu.ru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013" y="3028386"/>
            <a:ext cx="3355848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+7-495-781-99-88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165245" y="3061370"/>
            <a:ext cx="2438400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solidFill>
                  <a:srgbClr val="003B5F"/>
                </a:solidFill>
                <a:latin typeface="Calibri Light"/>
                <a:cs typeface="Calibri Light"/>
              </a:rPr>
              <a:t>t.me/pk_mgsu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" y="51752"/>
            <a:ext cx="237744" cy="31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9889" y="194830"/>
            <a:ext cx="338327" cy="46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5575" y="813414"/>
            <a:ext cx="141922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64AA"/>
                </a:solidFill>
                <a:latin typeface="Arial"/>
                <a:cs typeface="Arial"/>
              </a:rPr>
              <a:t>Задай</a:t>
            </a:r>
            <a:r>
              <a:rPr sz="1600" b="1" spc="-75" dirty="0">
                <a:solidFill>
                  <a:srgbClr val="0064A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4AA"/>
                </a:solidFill>
                <a:latin typeface="Arial"/>
                <a:cs typeface="Arial"/>
              </a:rPr>
              <a:t>вопрос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1801" y="797342"/>
            <a:ext cx="328006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Дирекция ИЭУИС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2" name="AutoShape 2" descr="https://mgsu.ru/postupayushchim/Kontakty/Trubka.png"/>
          <p:cNvSpPr>
            <a:spLocks noChangeAspect="1" noChangeArrowheads="1"/>
          </p:cNvSpPr>
          <p:nvPr/>
        </p:nvSpPr>
        <p:spPr bwMode="auto">
          <a:xfrm>
            <a:off x="155575" y="-144284"/>
            <a:ext cx="304800" cy="3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8386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489993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gsu.ru/postupayushchim/Kontakty/Vkontak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956144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2773" y="3956144"/>
            <a:ext cx="3082895" cy="65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>
                <a:latin typeface="Calibri Light"/>
              </a:rPr>
              <a:t>Официальная группа ВК </a:t>
            </a:r>
            <a:endParaRPr lang="en-US" dirty="0" smtClean="0">
              <a:latin typeface="Calibri Ligh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 smtClean="0">
                <a:solidFill>
                  <a:schemeClr val="bg2"/>
                </a:solidFill>
                <a:latin typeface="Calibri Light"/>
                <a:hlinkClick r:id="rId8"/>
              </a:rPr>
              <a:t>http</a:t>
            </a:r>
            <a:r>
              <a:rPr lang="ru-RU" dirty="0">
                <a:solidFill>
                  <a:schemeClr val="bg2"/>
                </a:solidFill>
                <a:latin typeface="Calibri Light"/>
                <a:hlinkClick r:id="rId8"/>
              </a:rPr>
              <a:t>://vk.com/priem_v_mgsu</a:t>
            </a:r>
            <a:endParaRPr lang="en-US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pic>
        <p:nvPicPr>
          <p:cNvPr id="1034" name="Picture 10" descr="https://mgsu.ru/postupayushchim/Bakalavriat-spetsialitet/Napravleniya-podgotovki-spetsialnosti/nazem_tran_tehnol_kompl/Ptar0PLxPZ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33" y="3634671"/>
            <a:ext cx="553412" cy="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196150" y="3519461"/>
            <a:ext cx="3360420" cy="82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https://www.instagram.com/priem_v_mgsu/</a:t>
            </a:r>
            <a:endParaRPr lang="ru-RU" sz="2400" dirty="0">
              <a:solidFill>
                <a:srgbClr val="003B5F"/>
              </a:solidFill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1349794" y="1219865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400" dirty="0">
                <a:solidFill>
                  <a:srgbClr val="003B5F"/>
                </a:solidFill>
                <a:latin typeface="Calibri Light"/>
              </a:rPr>
              <a:t>+7(495)287-49-16 </a:t>
            </a:r>
            <a:r>
              <a:rPr lang="ru-RU" sz="2400" dirty="0" err="1">
                <a:solidFill>
                  <a:srgbClr val="003B5F"/>
                </a:solidFill>
                <a:latin typeface="Calibri Light"/>
              </a:rPr>
              <a:t>вн</a:t>
            </a:r>
            <a:r>
              <a:rPr lang="ru-RU" sz="2400" dirty="0">
                <a:solidFill>
                  <a:srgbClr val="003B5F"/>
                </a:solidFill>
                <a:latin typeface="Calibri Light"/>
              </a:rPr>
              <a:t>.  </a:t>
            </a:r>
            <a:r>
              <a:rPr lang="ru-RU" sz="2400" dirty="0" smtClean="0">
                <a:solidFill>
                  <a:srgbClr val="003B5F"/>
                </a:solidFill>
                <a:latin typeface="Calibri Light"/>
              </a:rPr>
              <a:t>30-48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pic>
        <p:nvPicPr>
          <p:cNvPr id="30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178272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644955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1349794" y="1644423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euis@mgsu.ru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8092" y="2343432"/>
            <a:ext cx="750269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Контакты </a:t>
            </a:r>
            <a:r>
              <a:rPr lang="ru-RU" sz="2800" b="1" smtClean="0">
                <a:solidFill>
                  <a:srgbClr val="0064AA"/>
                </a:solidFill>
                <a:latin typeface="Arial"/>
                <a:cs typeface="Arial"/>
              </a:rPr>
              <a:t>приемной комиссии НИУ МГСУ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14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4896544" cy="8572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развитием жилищного хозяйства и модернизацией коммунальной инфраструктуры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814831"/>
            <a:ext cx="6130808" cy="3585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 хозяйство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отрасль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обеспечивающая население жизненно важными услугами, а промышленность – необходимой инфраструктурой. </a:t>
            </a:r>
          </a:p>
          <a:p>
            <a:pPr marL="0" indent="0" algn="just">
              <a:buNone/>
            </a:pP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жилищно-коммунального хозяйства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4,1 трлн руб.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соответствует 5,8% валового внутреннего продукта России.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63638"/>
            <a:ext cx="241176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2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481004"/>
            <a:ext cx="61206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сфере жилищно-коммунального хозяйства функционирует свыше 52 тысяч организаций различных форм собственности, оказывающих жилищно-коммунальные услуги. В отрасли задействованы около </a:t>
            </a:r>
            <a:r>
              <a:rPr lang="ru-RU" sz="1600" b="1" i="1" dirty="0"/>
              <a:t>2,4 млн человек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/>
              <a:t>Поскольку </a:t>
            </a:r>
            <a:r>
              <a:rPr lang="ru-RU" sz="1600" b="1" i="1" dirty="0"/>
              <a:t>основными целями государственной политики в сфере жилищно-коммунального хозяйства </a:t>
            </a:r>
            <a:r>
              <a:rPr lang="ru-RU" sz="1600" dirty="0"/>
              <a:t>в соответствии с Указом Президента Российской Федерации от 7 мая 2012 г. № 600 «О мерах по обеспечению граждан Российской Федерации доступным и комфортным жильем и повышению качества жилищно-коммунальных услуг» являются </a:t>
            </a:r>
            <a:r>
              <a:rPr lang="ru-RU" sz="1600" b="1" i="1" dirty="0"/>
              <a:t>повышение качества и надежности жилищно-коммунальных услуг, обеспечение их доступности для населения</a:t>
            </a:r>
            <a:r>
              <a:rPr lang="ru-RU" sz="1600" dirty="0"/>
              <a:t>, отрасль </a:t>
            </a:r>
            <a:r>
              <a:rPr lang="ru-RU" sz="1600" b="1" i="1" dirty="0"/>
              <a:t>нуждается в молодых, ответственных и перспективных кадрах</a:t>
            </a:r>
            <a:r>
              <a:rPr lang="ru-RU" sz="1600" dirty="0"/>
              <a:t>, которые готовы учиться и получать новые знания и опыт.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4896544" cy="8572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развитием жилищного хозяйства и модернизацией коммунальной инфраструктуры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286" y="932299"/>
            <a:ext cx="2311147" cy="1639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38" y="3003799"/>
            <a:ext cx="2592446" cy="15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6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71550"/>
            <a:ext cx="58296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i="1" dirty="0"/>
              <a:t>Ключевые направления развития жилищного фонда и коммунальной инфраструктуры</a:t>
            </a:r>
            <a:r>
              <a:rPr lang="ru-RU" sz="1700" dirty="0"/>
              <a:t> должны быть ориентированы на формирование  интеллектуальных систем  комплексного регулирования потребления  коммунальных ресурсов, позволяющих  обеспечить дистанционный учет фактического потребления коммунальных услуг, обобщение и популяризацию наилучших организационно-экономических решений  по управлению технической эксплуатацией жилья и модернизацией инженерных сетей, внедрение программно-аппаратных комплексов автоматизации мониторинга и диагностики технического состояния объектов ЖКХ, технологий  «умного» дома и цифровой трансформации ЖКХ, повышения </a:t>
            </a:r>
            <a:r>
              <a:rPr lang="ru-RU" sz="1700" dirty="0" err="1"/>
              <a:t>энергоэффективности</a:t>
            </a:r>
            <a:r>
              <a:rPr lang="ru-RU" sz="1700" dirty="0"/>
              <a:t> ресурсосбережения.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4896544" cy="8572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развитием жилищного хозяйства и модернизацией коммунальной инфраструктуры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1132" y="908720"/>
            <a:ext cx="2976506" cy="1841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7" y="3075806"/>
            <a:ext cx="1800200" cy="10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6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43558"/>
            <a:ext cx="648071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/>
              <a:t>Магистерская программа  «Управление развитием жилищного хозяйства и модернизацией коммунальной инфраструктуры» </a:t>
            </a:r>
            <a:r>
              <a:rPr lang="ru-RU" sz="1400" dirty="0"/>
              <a:t>охватывает комплекс основных направлений по управлению развитием жилищного хозяйства и модернизацией коммунальной инфраструктуры: приоритетные  направления государственной политики и  организационно-экономический механизм развития и реализации воспроизводственных мероприятий  в сфере ЖКХ,  управление государственным, муниципальным и частным жилищным фондом, формы собственности и стандарты управления объектами, регулирование взаимодействия субъектов жилищно-коммунальной деятельности, систему договорных отношений в сфере управления и обслуживания жилья, управление реконструкцией, модернизацией и ремонтом объектов ЖКХ, развитие рынка найма и аренды жилья,  тарифную политику и социальные аспекты, управление качеством в ЖКХ, особенности управления инженерными системами коммунальной инфраструктуры, экономику и планирование в сфере ЖКХ, информационные системы и инновационные методы, организацию и управление инвестиционной и инновационной деятельностью, </a:t>
            </a:r>
            <a:r>
              <a:rPr lang="ru-RU" sz="1400" dirty="0" err="1"/>
              <a:t>энергоэффективность</a:t>
            </a:r>
            <a:r>
              <a:rPr lang="ru-RU" sz="1400" dirty="0"/>
              <a:t>  и ресурсосберегающие технологии, проектно-комплексный инжиниринг.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4896544" cy="8572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развитием жилищного хозяйства и модернизацией коммунальной инфраструктуры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732238" y="1923679"/>
            <a:ext cx="231084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6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Кем я смогу работать?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9582"/>
            <a:ext cx="5976664" cy="40324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/>
              <a:t>Ключевые направления карьерного развития выпускников:</a:t>
            </a:r>
          </a:p>
          <a:p>
            <a:pPr marL="0" indent="0" algn="just">
              <a:buNone/>
            </a:pPr>
            <a:r>
              <a:rPr lang="ru-RU" sz="1600" dirty="0"/>
              <a:t>- руководители и специалисты управляющих организаций в ЖКХ;</a:t>
            </a:r>
          </a:p>
          <a:p>
            <a:pPr marL="0" indent="0" algn="just">
              <a:buNone/>
            </a:pPr>
            <a:r>
              <a:rPr lang="ru-RU" sz="1600" dirty="0"/>
              <a:t>- руководители и специалисты государственных органов управления в сфере ЖКХ;</a:t>
            </a:r>
          </a:p>
          <a:p>
            <a:pPr marL="0" indent="0" algn="just">
              <a:buNone/>
            </a:pPr>
            <a:r>
              <a:rPr lang="ru-RU" sz="1600" dirty="0"/>
              <a:t>- руководители и специалисты муниципальных органов управления;</a:t>
            </a:r>
          </a:p>
          <a:p>
            <a:pPr marL="0" indent="0" algn="just">
              <a:buFontTx/>
              <a:buChar char="-"/>
            </a:pPr>
            <a:r>
              <a:rPr lang="ru-RU" sz="1600" dirty="0"/>
              <a:t> руководители и специалисты организаций государственного жилищного надзора;</a:t>
            </a:r>
          </a:p>
          <a:p>
            <a:pPr marL="0" indent="0" algn="just">
              <a:buFontTx/>
              <a:buChar char="-"/>
            </a:pPr>
            <a:r>
              <a:rPr lang="ru-RU" sz="1600" dirty="0"/>
              <a:t> руководители и специалисты фонда капитального ремонта, ГК «Фонд содействия реформированию ЖКХ», фонда реновации жилья и др.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0779" y="555526"/>
            <a:ext cx="2245787" cy="1614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4047" y="2211710"/>
            <a:ext cx="220824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Кем я смогу работать?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843558"/>
            <a:ext cx="4824536" cy="325538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u="sng" dirty="0"/>
              <a:t>Представители работодателей: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Фонд капитального ремонта Москвы,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Фонд капитального ремонта Московской области,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ГК «Фонд содействия реформированию ЖКХ»,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ГЖИ Москвы,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ГЖИ Московской области,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Департамент ЖКХ и благоустройства города Москвы,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Министерство ЖКХ Московской области,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Комитет по ЖКХ и жилищной политике Государственной Думы,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ООО «Управление и эксплуатация недвижимости «Эталон»,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Группа компаний «Смарт-Сервис»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/>
              <a:t>УО «Пик-комфорт»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87574"/>
            <a:ext cx="1008112" cy="1008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1580" y="491093"/>
            <a:ext cx="1814573" cy="1209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026595"/>
            <a:ext cx="1912294" cy="995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9366" y="1588055"/>
            <a:ext cx="1720586" cy="1290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1" y="4026595"/>
            <a:ext cx="2040899" cy="4977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2710" y="920192"/>
            <a:ext cx="1229122" cy="12291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4174" y="3401661"/>
            <a:ext cx="2016224" cy="6972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70068" y="2539069"/>
            <a:ext cx="1678682" cy="5174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0075" y="4227934"/>
            <a:ext cx="1905000" cy="666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6295" y="2312613"/>
            <a:ext cx="2203457" cy="11348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76230" y="3219936"/>
            <a:ext cx="1762129" cy="9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5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Выпускающая кафедра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3558"/>
            <a:ext cx="8229600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/>
              <a:t>Кафедра организации строительства и управления недвижимостью</a:t>
            </a:r>
          </a:p>
          <a:p>
            <a:pPr marL="0" indent="0" algn="just">
              <a:buNone/>
            </a:pPr>
            <a:r>
              <a:rPr lang="ru-RU" sz="1400" dirty="0"/>
              <a:t>Одна из ведущих и крупнейших кафедр университета, специализирующаяся на обучении студентов основам управления инвестиционно-строительными проектами и объектами недвижимости, организации и технологии строительства, управления рисками в инвестиционно-строительной сфере и ЖКХ.</a:t>
            </a:r>
          </a:p>
          <a:p>
            <a:pPr marL="0" indent="0" algn="just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sz="1500" dirty="0"/>
              <a:t>В составе преподавателей кафедры - авторитетные ученые и специалисты-практики в области управления инвестиционно-строительной и жилищно-коммунальной сферами. </a:t>
            </a:r>
          </a:p>
          <a:p>
            <a:pPr marL="0" indent="0" algn="just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sz="1700" b="1" i="1" dirty="0"/>
              <a:t>Выпускники кафедры обладают уникальным сочетанием технических, экономических, управленческих, правовых и других компетенций и имеют широчайшие возможности для трудоустройства на предприятиях и в организациях инвестиционно-строительного комплекса.</a:t>
            </a:r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55894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Выпускающая кафедра</a:t>
            </a:r>
          </a:p>
        </p:txBody>
      </p:sp>
      <p:pic>
        <p:nvPicPr>
          <p:cNvPr id="4098" name="Picture 2" descr="C:\Users\S1\Downloads\obwa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13008"/>
            <a:ext cx="6204591" cy="339407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8545D2E-3A37-4707-827A-4C9713C23F68}"/>
              </a:ext>
            </a:extLst>
          </p:cNvPr>
          <p:cNvSpPr/>
          <p:nvPr/>
        </p:nvSpPr>
        <p:spPr>
          <a:xfrm>
            <a:off x="314453" y="4425909"/>
            <a:ext cx="59137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Коллектив преподавателей </a:t>
            </a:r>
          </a:p>
          <a:p>
            <a:pPr algn="ctr"/>
            <a:r>
              <a:rPr lang="ru-RU" sz="1400" b="1" dirty="0"/>
              <a:t>кафедры организации строительства и управления недвижимостью</a:t>
            </a:r>
          </a:p>
        </p:txBody>
      </p:sp>
    </p:spTree>
    <p:extLst>
      <p:ext uri="{BB962C8B-B14F-4D97-AF65-F5344CB8AC3E}">
        <p14:creationId xmlns:p14="http://schemas.microsoft.com/office/powerpoint/2010/main" val="1839788227"/>
      </p:ext>
    </p:extLst>
  </p:cSld>
  <p:clrMapOvr>
    <a:masterClrMapping/>
  </p:clrMapOvr>
</p:sld>
</file>

<file path=ppt/theme/theme1.xml><?xml version="1.0" encoding="utf-8"?>
<a:theme xmlns:a="http://schemas.openxmlformats.org/drawingml/2006/main" name="Мяу">
  <a:themeElements>
    <a:clrScheme name="НИУ МГСУ">
      <a:dk1>
        <a:srgbClr val="445469"/>
      </a:dk1>
      <a:lt1>
        <a:srgbClr val="FFFFFF"/>
      </a:lt1>
      <a:dk2>
        <a:srgbClr val="008FD5"/>
      </a:dk2>
      <a:lt2>
        <a:srgbClr val="0077C0"/>
      </a:lt2>
      <a:accent1>
        <a:srgbClr val="0065AA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ИУ МГСУ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2019_сентябрь_htl3</Template>
  <TotalTime>1474</TotalTime>
  <Words>731</Words>
  <Application>Microsoft Office PowerPoint</Application>
  <PresentationFormat>Экран (16:9)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Мяу</vt:lpstr>
      <vt:lpstr>38.04.10 Жилищное хозяйство и коммунальная инфраструктура</vt:lpstr>
      <vt:lpstr>Управление развитием жилищного хозяйства и модернизацией коммунальной инфраструктуры </vt:lpstr>
      <vt:lpstr>Управление развитием жилищного хозяйства и модернизацией коммунальной инфраструктуры </vt:lpstr>
      <vt:lpstr>Управление развитием жилищного хозяйства и модернизацией коммунальной инфраструктуры </vt:lpstr>
      <vt:lpstr>Управление развитием жилищного хозяйства и модернизацией коммунальной инфраструктуры </vt:lpstr>
      <vt:lpstr>Кем я смогу работать?</vt:lpstr>
      <vt:lpstr>Кем я смогу работать?</vt:lpstr>
      <vt:lpstr>Выпускающая кафедра</vt:lpstr>
      <vt:lpstr>Выпускающая кафедра</vt:lpstr>
      <vt:lpstr>Области знаний и профессиональные компетенции</vt:lpstr>
      <vt:lpstr>t.me/pk_mgsu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38.04.10 Жилищное хозяйство и коммунальная инфраструктура</dc:title>
  <dc:creator>Бороздина Светлана Михайловна</dc:creator>
  <cp:lastModifiedBy>Судакова Анна Александровна</cp:lastModifiedBy>
  <cp:revision>3</cp:revision>
  <dcterms:created xsi:type="dcterms:W3CDTF">2020-05-28T10:33:51Z</dcterms:created>
  <dcterms:modified xsi:type="dcterms:W3CDTF">2021-04-14T17:31:45Z</dcterms:modified>
</cp:coreProperties>
</file>